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256" r:id="rId2"/>
    <p:sldId id="261" r:id="rId3"/>
    <p:sldId id="257" r:id="rId4"/>
    <p:sldId id="271" r:id="rId5"/>
    <p:sldId id="259" r:id="rId6"/>
    <p:sldId id="268" r:id="rId7"/>
    <p:sldId id="262" r:id="rId8"/>
    <p:sldId id="272" r:id="rId9"/>
    <p:sldId id="273" r:id="rId10"/>
    <p:sldId id="264" r:id="rId11"/>
    <p:sldId id="276" r:id="rId12"/>
    <p:sldId id="277" r:id="rId13"/>
    <p:sldId id="269" r:id="rId14"/>
    <p:sldId id="270" r:id="rId15"/>
    <p:sldId id="258" r:id="rId16"/>
    <p:sldId id="263" r:id="rId17"/>
    <p:sldId id="274" r:id="rId18"/>
    <p:sldId id="265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80" y="-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71CEB-42E2-4477-A94D-DFE925E7B286}" type="datetimeFigureOut">
              <a:rPr lang="en-US" smtClean="0"/>
              <a:t>7/29/2011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BD74A-71D6-485F-B884-9C202907F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22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D74A-71D6-485F-B884-9C202907F9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97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D74A-71D6-485F-B884-9C202907F9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93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BD74A-71D6-485F-B884-9C202907F9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82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D678-C483-42E3-82BE-272286E87FE4}" type="datetimeFigureOut">
              <a:rPr lang="en-US" smtClean="0"/>
              <a:t>7/29/2011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B86B-6C62-4A5C-9999-1A24D69671D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D678-C483-42E3-82BE-272286E87FE4}" type="datetimeFigureOut">
              <a:rPr lang="en-US" smtClean="0"/>
              <a:t>7/29/2011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B86B-6C62-4A5C-9999-1A24D696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D678-C483-42E3-82BE-272286E87FE4}" type="datetimeFigureOut">
              <a:rPr lang="en-US" smtClean="0"/>
              <a:t>7/29/2011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B86B-6C62-4A5C-9999-1A24D696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D678-C483-42E3-82BE-272286E87FE4}" type="datetimeFigureOut">
              <a:rPr lang="en-US" smtClean="0"/>
              <a:t>7/29/2011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B86B-6C62-4A5C-9999-1A24D69671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D678-C483-42E3-82BE-272286E87FE4}" type="datetimeFigureOut">
              <a:rPr lang="en-US" smtClean="0"/>
              <a:t>7/29/2011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B86B-6C62-4A5C-9999-1A24D696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D678-C483-42E3-82BE-272286E87FE4}" type="datetimeFigureOut">
              <a:rPr lang="en-US" smtClean="0"/>
              <a:t>7/29/2011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B86B-6C62-4A5C-9999-1A24D696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D678-C483-42E3-82BE-272286E87FE4}" type="datetimeFigureOut">
              <a:rPr lang="en-US" smtClean="0"/>
              <a:t>7/29/2011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B86B-6C62-4A5C-9999-1A24D696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D678-C483-42E3-82BE-272286E87FE4}" type="datetimeFigureOut">
              <a:rPr lang="en-US" smtClean="0"/>
              <a:t>7/29/2011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B86B-6C62-4A5C-9999-1A24D696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D678-C483-42E3-82BE-272286E87FE4}" type="datetimeFigureOut">
              <a:rPr lang="en-US" smtClean="0"/>
              <a:t>7/29/2011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B86B-6C62-4A5C-9999-1A24D696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D678-C483-42E3-82BE-272286E87FE4}" type="datetimeFigureOut">
              <a:rPr lang="en-US" smtClean="0"/>
              <a:t>7/29/2011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B86B-6C62-4A5C-9999-1A24D696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D678-C483-42E3-82BE-272286E87FE4}" type="datetimeFigureOut">
              <a:rPr lang="en-US" smtClean="0"/>
              <a:t>7/29/2011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B86B-6C62-4A5C-9999-1A24D69671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A810D678-C483-42E3-82BE-272286E87FE4}" type="datetimeFigureOut">
              <a:rPr lang="en-US" smtClean="0"/>
              <a:t>7/29/2011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2608B86B-6C62-4A5C-9999-1A24D69671D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Sam Schonfeld</a:t>
            </a:r>
          </a:p>
          <a:p>
            <a:r>
              <a:rPr lang="en-US" dirty="0" smtClean="0"/>
              <a:t>Mentor: Phil Chamberlin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Observations of the Neupert effect with the Solar dynamics observatory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62412"/>
            <a:ext cx="1600200" cy="250031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493831"/>
            <a:ext cx="2443901" cy="203210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50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2143"/>
            <a:ext cx="8839200" cy="631371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3704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1_02_24T07_31_52.00_30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40000"/>
          </a:blip>
          <a:stretch>
            <a:fillRect/>
          </a:stretch>
        </p:blipFill>
        <p:spPr>
          <a:xfrm>
            <a:off x="1828800" y="304800"/>
            <a:ext cx="5410200" cy="54102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916" y="2590800"/>
            <a:ext cx="1063305" cy="99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3785" y="6228229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Contours are from 07:31:45 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3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1_02_24T07_31_52.00_17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40000"/>
          </a:blip>
          <a:stretch>
            <a:fillRect/>
          </a:stretch>
        </p:blipFill>
        <p:spPr>
          <a:xfrm>
            <a:off x="1828800" y="304801"/>
            <a:ext cx="5410199" cy="541019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916" y="2590800"/>
            <a:ext cx="1063305" cy="99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3785" y="6228229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Contours are from 07:31:45 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4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EUV spectral components of flares are observable with EVE and AIA</a:t>
            </a:r>
          </a:p>
          <a:p>
            <a:pPr lvl="1"/>
            <a:r>
              <a:rPr lang="en-US" dirty="0" err="1" smtClean="0"/>
              <a:t>Chromospheric</a:t>
            </a:r>
            <a:r>
              <a:rPr lang="en-US" dirty="0" smtClean="0"/>
              <a:t> foot point heating can be observed in He-II 304Å emission line</a:t>
            </a:r>
          </a:p>
          <a:p>
            <a:r>
              <a:rPr lang="en-US" dirty="0" smtClean="0"/>
              <a:t>Only ~40% of flares show clear Neupert Effect with strong </a:t>
            </a:r>
            <a:r>
              <a:rPr lang="en-US" dirty="0" smtClean="0"/>
              <a:t>temporal correlation </a:t>
            </a:r>
            <a:r>
              <a:rPr lang="en-US" dirty="0" smtClean="0"/>
              <a:t>between SXR derivative, 25-50 </a:t>
            </a:r>
            <a:r>
              <a:rPr lang="en-US" dirty="0" err="1" smtClean="0"/>
              <a:t>keV</a:t>
            </a:r>
            <a:r>
              <a:rPr lang="en-US" dirty="0" smtClean="0"/>
              <a:t> RHESSI HXR and He-II </a:t>
            </a:r>
            <a:r>
              <a:rPr lang="en-US" dirty="0" smtClean="0"/>
              <a:t>304Å</a:t>
            </a:r>
            <a:endParaRPr lang="en-US" dirty="0" smtClean="0"/>
          </a:p>
          <a:p>
            <a:pPr lvl="1"/>
            <a:r>
              <a:rPr lang="en-US" dirty="0" smtClean="0"/>
              <a:t>Likely due to complexity and circumstances of flare, not a problem with the flare model</a:t>
            </a:r>
          </a:p>
          <a:p>
            <a:r>
              <a:rPr lang="en-US" dirty="0" smtClean="0"/>
              <a:t>Things I didn’t have time to mention</a:t>
            </a:r>
          </a:p>
          <a:p>
            <a:pPr lvl="1"/>
            <a:r>
              <a:rPr lang="en-US" dirty="0" smtClean="0"/>
              <a:t>Initial statistical analysis revealed He-II peak shows poorly constrained dependence on flare class</a:t>
            </a:r>
          </a:p>
          <a:p>
            <a:pPr lvl="1"/>
            <a:r>
              <a:rPr lang="en-US" dirty="0" smtClean="0"/>
              <a:t>Neupert</a:t>
            </a:r>
            <a:r>
              <a:rPr lang="en-US" dirty="0"/>
              <a:t> </a:t>
            </a:r>
            <a:r>
              <a:rPr lang="en-US" dirty="0" smtClean="0"/>
              <a:t>Effect events tend to show interesting temperature evolution</a:t>
            </a:r>
          </a:p>
          <a:p>
            <a:pPr lvl="2"/>
            <a:r>
              <a:rPr lang="en-US" dirty="0" smtClean="0"/>
              <a:t>Simultaneous cooling and heating trends</a:t>
            </a:r>
          </a:p>
          <a:p>
            <a:r>
              <a:rPr lang="en-US" dirty="0" smtClean="0"/>
              <a:t>Further Work</a:t>
            </a:r>
          </a:p>
          <a:p>
            <a:pPr lvl="1"/>
            <a:r>
              <a:rPr lang="en-US" dirty="0" smtClean="0"/>
              <a:t>Examine more EUV lines</a:t>
            </a:r>
          </a:p>
          <a:p>
            <a:pPr lvl="1"/>
            <a:r>
              <a:rPr lang="en-US" dirty="0" smtClean="0"/>
              <a:t>Use OSPEX  to analyze HXR spectra</a:t>
            </a:r>
          </a:p>
          <a:p>
            <a:pPr lvl="1"/>
            <a:r>
              <a:rPr lang="en-US" dirty="0" smtClean="0"/>
              <a:t>Continue statistical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47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Neupert, W. M.: 1968, </a:t>
            </a:r>
            <a:r>
              <a:rPr lang="en-US" i="1" dirty="0" err="1" smtClean="0"/>
              <a:t>Astrophys</a:t>
            </a:r>
            <a:r>
              <a:rPr lang="en-US" dirty="0" smtClean="0"/>
              <a:t>. J. </a:t>
            </a:r>
            <a:r>
              <a:rPr lang="en-US" b="1" dirty="0" smtClean="0"/>
              <a:t>153</a:t>
            </a:r>
            <a:r>
              <a:rPr lang="en-US" dirty="0" smtClean="0"/>
              <a:t>, L59.</a:t>
            </a:r>
          </a:p>
          <a:p>
            <a:r>
              <a:rPr lang="en-US" dirty="0" err="1" smtClean="0"/>
              <a:t>Datlowe</a:t>
            </a:r>
            <a:r>
              <a:rPr lang="en-US" dirty="0" smtClean="0"/>
              <a:t>, D. W., </a:t>
            </a:r>
            <a:r>
              <a:rPr lang="en-US" dirty="0" err="1" smtClean="0"/>
              <a:t>Elcan</a:t>
            </a:r>
            <a:r>
              <a:rPr lang="en-US" dirty="0" smtClean="0"/>
              <a:t>, M. J., and Hudson, H.S.: 1974, </a:t>
            </a:r>
            <a:r>
              <a:rPr lang="en-US" i="1" dirty="0" smtClean="0"/>
              <a:t>Solar Phys</a:t>
            </a:r>
            <a:r>
              <a:rPr lang="en-US" dirty="0" smtClean="0"/>
              <a:t>. </a:t>
            </a:r>
            <a:r>
              <a:rPr lang="en-US" b="1" dirty="0" smtClean="0"/>
              <a:t>39</a:t>
            </a:r>
            <a:r>
              <a:rPr lang="en-US" dirty="0" smtClean="0"/>
              <a:t>,155.</a:t>
            </a:r>
          </a:p>
          <a:p>
            <a:r>
              <a:rPr lang="en-US" dirty="0" smtClean="0"/>
              <a:t>Dennis, B. R., and </a:t>
            </a:r>
            <a:r>
              <a:rPr lang="en-US" dirty="0" err="1" smtClean="0"/>
              <a:t>Zarro</a:t>
            </a:r>
            <a:r>
              <a:rPr lang="en-US" dirty="0" smtClean="0"/>
              <a:t>, D. M.: 1993, </a:t>
            </a:r>
            <a:r>
              <a:rPr lang="en-US" i="1" dirty="0" smtClean="0"/>
              <a:t>Solar Phys</a:t>
            </a:r>
            <a:r>
              <a:rPr lang="en-US" dirty="0" smtClean="0"/>
              <a:t>. </a:t>
            </a:r>
            <a:r>
              <a:rPr lang="en-US" b="1" dirty="0" smtClean="0"/>
              <a:t>146</a:t>
            </a:r>
            <a:r>
              <a:rPr lang="en-US" dirty="0" smtClean="0"/>
              <a:t>, 177-190.</a:t>
            </a:r>
          </a:p>
          <a:p>
            <a:r>
              <a:rPr lang="en-US" dirty="0" smtClean="0"/>
              <a:t>Allred, J. C., Hawley, S. L., </a:t>
            </a:r>
            <a:r>
              <a:rPr lang="en-US" dirty="0" err="1" smtClean="0"/>
              <a:t>Abbett</a:t>
            </a:r>
            <a:r>
              <a:rPr lang="en-US" dirty="0" smtClean="0"/>
              <a:t>, W. P., and </a:t>
            </a:r>
            <a:r>
              <a:rPr lang="en-US" dirty="0" err="1" smtClean="0"/>
              <a:t>Carlsson</a:t>
            </a:r>
            <a:r>
              <a:rPr lang="en-US" dirty="0" smtClean="0"/>
              <a:t>, M.: 2005, 630, 573.</a:t>
            </a:r>
          </a:p>
          <a:p>
            <a:r>
              <a:rPr lang="en-US" dirty="0" smtClean="0"/>
              <a:t>All images not made by me were found through Google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15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Signature Flare Emissions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5181600" cy="4114800"/>
          </a:xfrm>
        </p:spPr>
        <p:txBody>
          <a:bodyPr>
            <a:normAutofit/>
          </a:bodyPr>
          <a:lstStyle/>
          <a:p>
            <a:r>
              <a:rPr lang="en-US" dirty="0"/>
              <a:t>Non-thermal hard x-ray (HXR) continuum produced in loop footprints by Bremsstrahlung radiation</a:t>
            </a:r>
          </a:p>
          <a:p>
            <a:pPr lvl="1"/>
            <a:r>
              <a:rPr lang="en-US" dirty="0"/>
              <a:t>Thermal HXR continuum can also be produced in </a:t>
            </a:r>
            <a:r>
              <a:rPr lang="en-US" dirty="0" smtClean="0"/>
              <a:t>loops</a:t>
            </a:r>
          </a:p>
          <a:p>
            <a:pPr marL="342900" lvl="1" indent="-342900"/>
            <a:r>
              <a:rPr lang="en-US" dirty="0"/>
              <a:t>SXR released by thermal plasma filling the flaring </a:t>
            </a:r>
            <a:r>
              <a:rPr lang="en-US" dirty="0" smtClean="0"/>
              <a:t>loops</a:t>
            </a:r>
          </a:p>
          <a:p>
            <a:pPr lvl="1"/>
            <a:r>
              <a:rPr lang="en-US" dirty="0" smtClean="0"/>
              <a:t>Flares classified by peak soft x-ray (SXR) continuum emission</a:t>
            </a:r>
          </a:p>
          <a:p>
            <a:r>
              <a:rPr lang="en-US" dirty="0" smtClean="0"/>
              <a:t>Extreme Ultraviolet (EUV) line emission from plasma with T=10,000K—10</a:t>
            </a:r>
            <a:r>
              <a:rPr lang="en-US" baseline="30000" dirty="0" smtClean="0"/>
              <a:t>7</a:t>
            </a:r>
            <a:r>
              <a:rPr lang="en-US" dirty="0" smtClean="0"/>
              <a:t>K (and higher) found in Chromosphere, Transition region and Corona</a:t>
            </a:r>
          </a:p>
          <a:p>
            <a:r>
              <a:rPr lang="en-US" dirty="0" smtClean="0"/>
              <a:t>Visible light emitted in white light flares</a:t>
            </a:r>
          </a:p>
          <a:p>
            <a:r>
              <a:rPr lang="en-US" dirty="0" smtClean="0"/>
              <a:t>Microwave and Radio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5" t="17391" r="14656" b="61522"/>
          <a:stretch/>
        </p:blipFill>
        <p:spPr>
          <a:xfrm>
            <a:off x="5914696" y="1447800"/>
            <a:ext cx="2695904" cy="388046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310148" y="54980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7-Mar-2011  171Å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46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2143"/>
            <a:ext cx="8839200" cy="631371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5076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5428"/>
            <a:ext cx="7391400" cy="527957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47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2143"/>
            <a:ext cx="8839200" cy="631371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0740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5430"/>
            <a:ext cx="7391400" cy="527957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353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2000" y="1600200"/>
            <a:ext cx="3276600" cy="4114800"/>
          </a:xfrm>
        </p:spPr>
        <p:txBody>
          <a:bodyPr/>
          <a:lstStyle/>
          <a:p>
            <a:r>
              <a:rPr lang="en-US" dirty="0" smtClean="0"/>
              <a:t>Background</a:t>
            </a:r>
          </a:p>
          <a:p>
            <a:pPr lvl="1"/>
            <a:r>
              <a:rPr lang="en-US" dirty="0" smtClean="0"/>
              <a:t>Solar flare </a:t>
            </a:r>
            <a:r>
              <a:rPr lang="en-US" dirty="0"/>
              <a:t>m</a:t>
            </a:r>
            <a:r>
              <a:rPr lang="en-US" dirty="0" smtClean="0"/>
              <a:t>odel</a:t>
            </a:r>
          </a:p>
          <a:p>
            <a:pPr lvl="1"/>
            <a:r>
              <a:rPr lang="en-US" dirty="0" smtClean="0"/>
              <a:t>Instruments</a:t>
            </a:r>
          </a:p>
          <a:p>
            <a:pPr lvl="1"/>
            <a:r>
              <a:rPr lang="en-US" dirty="0" smtClean="0"/>
              <a:t>The Neupert Effect</a:t>
            </a:r>
          </a:p>
          <a:p>
            <a:r>
              <a:rPr lang="en-US" dirty="0" smtClean="0"/>
              <a:t>Research, initial findings</a:t>
            </a:r>
          </a:p>
          <a:p>
            <a:pPr lvl="1"/>
            <a:r>
              <a:rPr lang="en-US" dirty="0" smtClean="0"/>
              <a:t>9 Mar 2011  X1.5</a:t>
            </a:r>
          </a:p>
          <a:p>
            <a:pPr lvl="1"/>
            <a:r>
              <a:rPr lang="en-US" dirty="0" smtClean="0"/>
              <a:t>24 Feb 2011  M3.5</a:t>
            </a:r>
          </a:p>
          <a:p>
            <a:r>
              <a:rPr lang="en-US" dirty="0" smtClean="0"/>
              <a:t>Conclusions / future 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600200"/>
            <a:ext cx="3962400" cy="357276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412827" y="5400675"/>
            <a:ext cx="167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7-Jun-2011  304Å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66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</a:t>
            </a:r>
            <a:r>
              <a:rPr lang="en-US" dirty="0"/>
              <a:t>S</a:t>
            </a:r>
            <a:r>
              <a:rPr lang="en-US" dirty="0" smtClean="0"/>
              <a:t>olar </a:t>
            </a:r>
            <a:r>
              <a:rPr lang="en-US" dirty="0"/>
              <a:t>F</a:t>
            </a:r>
            <a:r>
              <a:rPr lang="en-US" dirty="0" smtClean="0"/>
              <a:t>lare </a:t>
            </a:r>
            <a:r>
              <a:rPr lang="en-US" dirty="0"/>
              <a:t>M</a:t>
            </a:r>
            <a:r>
              <a:rPr lang="en-US" dirty="0" smtClean="0"/>
              <a:t>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23672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Flares occur in active regions</a:t>
            </a:r>
          </a:p>
          <a:p>
            <a:r>
              <a:rPr lang="en-US" dirty="0" smtClean="0"/>
              <a:t>Energy </a:t>
            </a:r>
            <a:r>
              <a:rPr lang="en-US" dirty="0"/>
              <a:t>released by magnetic </a:t>
            </a:r>
            <a:r>
              <a:rPr lang="en-US" dirty="0" smtClean="0"/>
              <a:t>reconnection accelerates non-thermal electrons and ions </a:t>
            </a:r>
          </a:p>
          <a:p>
            <a:r>
              <a:rPr lang="en-US" dirty="0" smtClean="0"/>
              <a:t>Electron and ion beams travel down magnetic loops into the Transition </a:t>
            </a:r>
            <a:r>
              <a:rPr lang="en-US" dirty="0"/>
              <a:t>R</a:t>
            </a:r>
            <a:r>
              <a:rPr lang="en-US" dirty="0" smtClean="0"/>
              <a:t>egion and Chromosphere where they release Bremsstrahlung radiation</a:t>
            </a:r>
          </a:p>
          <a:p>
            <a:r>
              <a:rPr lang="en-US" dirty="0" smtClean="0"/>
              <a:t>Energy deposited by electron and ion beams raises the temperature (and pressure) of denser chromosphere plasma</a:t>
            </a:r>
          </a:p>
          <a:p>
            <a:r>
              <a:rPr lang="en-US" dirty="0" smtClean="0"/>
              <a:t>Increased pressure leads to </a:t>
            </a:r>
            <a:r>
              <a:rPr lang="en-US" dirty="0" err="1" smtClean="0"/>
              <a:t>chromospheric</a:t>
            </a:r>
            <a:r>
              <a:rPr lang="en-US" dirty="0"/>
              <a:t> </a:t>
            </a:r>
            <a:r>
              <a:rPr lang="en-US" dirty="0" smtClean="0"/>
              <a:t>evaporation, filling the magnetic loops with denser plasma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" r="39576"/>
          <a:stretch/>
        </p:blipFill>
        <p:spPr>
          <a:xfrm>
            <a:off x="4958255" y="1752600"/>
            <a:ext cx="3810000" cy="381560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2966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Reuven</a:t>
            </a:r>
            <a:r>
              <a:rPr lang="en-US" dirty="0"/>
              <a:t> </a:t>
            </a:r>
            <a:r>
              <a:rPr lang="en-US" dirty="0" err="1"/>
              <a:t>Ramaty</a:t>
            </a:r>
            <a:r>
              <a:rPr lang="en-US" dirty="0"/>
              <a:t> High Energy Solar Spectroscopic Imager (RHESSI)</a:t>
            </a:r>
          </a:p>
          <a:p>
            <a:pPr lvl="1"/>
            <a:r>
              <a:rPr lang="en-US" dirty="0" smtClean="0"/>
              <a:t>HXR irradiance </a:t>
            </a:r>
            <a:r>
              <a:rPr lang="en-US" dirty="0"/>
              <a:t>spectroscopy and </a:t>
            </a:r>
            <a:r>
              <a:rPr lang="en-US" dirty="0" smtClean="0"/>
              <a:t>imaging</a:t>
            </a:r>
          </a:p>
          <a:p>
            <a:r>
              <a:rPr lang="en-US" dirty="0" smtClean="0"/>
              <a:t>Geostationary Operational Environmental Satellites (GOES)</a:t>
            </a:r>
          </a:p>
          <a:p>
            <a:pPr lvl="1"/>
            <a:r>
              <a:rPr lang="en-US" dirty="0" smtClean="0"/>
              <a:t>SXR irradiance, used for flare classification</a:t>
            </a:r>
          </a:p>
          <a:p>
            <a:r>
              <a:rPr lang="en-US" dirty="0" smtClean="0"/>
              <a:t>Solar Dynamics Observatory (SDO)</a:t>
            </a:r>
          </a:p>
          <a:p>
            <a:pPr lvl="1"/>
            <a:r>
              <a:rPr lang="en-US" dirty="0" smtClean="0"/>
              <a:t>Atmospheric Imaging Assembly (AIA)</a:t>
            </a:r>
          </a:p>
          <a:p>
            <a:pPr lvl="2"/>
            <a:r>
              <a:rPr lang="en-US" dirty="0" smtClean="0"/>
              <a:t> Imager in 7 EUV band passes</a:t>
            </a:r>
          </a:p>
          <a:p>
            <a:pPr lvl="1"/>
            <a:r>
              <a:rPr lang="en-US" dirty="0" smtClean="0"/>
              <a:t>Extreme Ultraviolet Variability Experiment (EVE)</a:t>
            </a:r>
          </a:p>
          <a:p>
            <a:pPr lvl="2"/>
            <a:r>
              <a:rPr lang="en-US" dirty="0" smtClean="0"/>
              <a:t>EUV irradiance spectroscopy</a:t>
            </a:r>
          </a:p>
        </p:txBody>
      </p:sp>
    </p:spTree>
    <p:extLst>
      <p:ext uri="{BB962C8B-B14F-4D97-AF65-F5344CB8AC3E}">
        <p14:creationId xmlns:p14="http://schemas.microsoft.com/office/powerpoint/2010/main" val="138649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N</a:t>
            </a:r>
            <a:r>
              <a:rPr lang="en-US" dirty="0" smtClean="0"/>
              <a:t>eupert Effect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Werner M. Neupert observed a correlation between the timing of peak microwave and soft x-ray emissions and that the integrated (in time) microwave emission approximately matched the soft x-ray profile (Neupert 1968)</a:t>
                </a:r>
              </a:p>
              <a:p>
                <a:r>
                  <a:rPr lang="en-US" dirty="0" err="1" smtClean="0"/>
                  <a:t>Datlowe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Elcan</a:t>
                </a:r>
                <a:r>
                  <a:rPr lang="en-US" dirty="0" smtClean="0"/>
                  <a:t> and Hudson (1974) observed that in most flares a hard x-ray burst occurs shortly before the soft x-ray peak</a:t>
                </a:r>
              </a:p>
              <a:p>
                <a:r>
                  <a:rPr lang="en-US" dirty="0" smtClean="0"/>
                  <a:t>These initial discoveries and further work have led to the statement of the Neupert Effect:</a:t>
                </a:r>
              </a:p>
              <a:p>
                <a:pPr lvl="1"/>
                <a:r>
                  <a:rPr lang="en-US" dirty="0" smtClean="0"/>
                  <a:t>During the impulsive phase of a flare: SXR(t)</a:t>
                </a:r>
                <a:r>
                  <a:rPr lang="en-US" dirty="0"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sym typeface="Symbol"/>
                      </a:rPr>
                      <m:t> </m:t>
                    </m:r>
                    <m:nary>
                      <m:nary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sub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𝐻𝑋𝑅</m:t>
                        </m:r>
                      </m:e>
                    </m:nary>
                  </m:oMath>
                </a14:m>
                <a:r>
                  <a:rPr lang="en-US" dirty="0" smtClean="0"/>
                  <a:t> or equivalently: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𝑑𝑆𝑋𝑅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/>
                        <a:sym typeface="Symbol"/>
                      </a:rPr>
                      <m:t>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𝐻𝑋𝑅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High percentage of flares expected to show this correlation</a:t>
                </a:r>
              </a:p>
              <a:p>
                <a:pPr lvl="2"/>
                <a:r>
                  <a:rPr lang="en-US" dirty="0" smtClean="0"/>
                  <a:t>~80% (Dennis, </a:t>
                </a:r>
                <a:r>
                  <a:rPr lang="en-US" dirty="0" err="1" smtClean="0"/>
                  <a:t>Zarro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 rotWithShape="1">
                <a:blip r:embed="rId2"/>
                <a:stretch>
                  <a:fillRect l="-308" t="-296" r="-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884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11_03_09_23_304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304800"/>
            <a:ext cx="5410200" cy="5410200"/>
          </a:xfr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0140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4" y="304799"/>
            <a:ext cx="8833945" cy="63099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4648200" y="609600"/>
            <a:ext cx="0" cy="56388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02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1_03_09T23_21_32.00_30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40000"/>
          </a:blip>
          <a:stretch>
            <a:fillRect/>
          </a:stretch>
        </p:blipFill>
        <p:spPr>
          <a:xfrm>
            <a:off x="1828800" y="304800"/>
            <a:ext cx="5410200" cy="54102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5" y="2190750"/>
            <a:ext cx="1348510" cy="152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86100" y="6172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Contours are from 23:21:10 UT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39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11_02_24_07_304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304800"/>
            <a:ext cx="5410200" cy="5410200"/>
          </a:xfr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8614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6414</TotalTime>
  <Words>616</Words>
  <Application>Microsoft Office PowerPoint</Application>
  <PresentationFormat>On-screen Show (4:3)</PresentationFormat>
  <Paragraphs>70</Paragraphs>
  <Slides>19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Horizon</vt:lpstr>
      <vt:lpstr>New Observations of the Neupert effect with the Solar dynamics observatory</vt:lpstr>
      <vt:lpstr>Outline</vt:lpstr>
      <vt:lpstr>The Basic Solar Flare Model</vt:lpstr>
      <vt:lpstr>Instruments</vt:lpstr>
      <vt:lpstr>The Neupert Effect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References</vt:lpstr>
      <vt:lpstr>Signature Flare Emissions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</dc:creator>
  <cp:lastModifiedBy>Sam</cp:lastModifiedBy>
  <cp:revision>84</cp:revision>
  <dcterms:created xsi:type="dcterms:W3CDTF">2011-07-20T13:32:51Z</dcterms:created>
  <dcterms:modified xsi:type="dcterms:W3CDTF">2011-07-29T17:06:16Z</dcterms:modified>
</cp:coreProperties>
</file>